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</p:sldIdLst>
  <p:sldSz cy="5143500" cx="9144000"/>
  <p:notesSz cx="6858000" cy="9144000"/>
  <p:embeddedFontLst>
    <p:embeddedFont>
      <p:font typeface="Roboto"/>
      <p:regular r:id="rId48"/>
      <p:bold r:id="rId49"/>
      <p:italic r:id="rId50"/>
      <p:boldItalic r:id="rId5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0D1CB73-B698-4C4D-819B-FA6CBBD7063B}">
  <a:tblStyle styleId="{C0D1CB73-B698-4C4D-819B-FA6CBBD7063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font" Target="fonts/Roboto-regular.fntdata"/><Relationship Id="rId47" Type="http://schemas.openxmlformats.org/officeDocument/2006/relationships/slide" Target="slides/slide41.xml"/><Relationship Id="rId49" Type="http://schemas.openxmlformats.org/officeDocument/2006/relationships/font" Target="fonts/Roboto-bold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Roboto-boldItalic.fntdata"/><Relationship Id="rId50" Type="http://schemas.openxmlformats.org/officeDocument/2006/relationships/font" Target="fonts/Roboto-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c134bbe510_0_3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c134bbe510_0_3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d7c6386421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d7c6386421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d7c6386421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d7c6386421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d7c6386421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d7c6386421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d7c6386421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d7c6386421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d7c6386421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d7c6386421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d7c6386421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d7c6386421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d7c6386421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d7c6386421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d7c6386421_0_2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d7c6386421_0_2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d7c6386421_0_2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d7c6386421_0_2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d7c6386421_0_2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d7c6386421_0_2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c722a8067a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c722a8067a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d7c6386421_0_2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d7c6386421_0_2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d7c6386421_0_2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d7c6386421_0_2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d7c6386421_0_3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d7c6386421_0_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d7c6386421_0_3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d7c6386421_0_3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d7c6386421_0_2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d7c6386421_0_2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d7c6386421_0_3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d7c6386421_0_3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d7c6386421_0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d7c6386421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d7c6386421_0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d7c6386421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d7c6386421_0_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d7c6386421_0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d7c6386421_0_2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d7c6386421_0_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d7c6386421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d7c6386421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d7c6386421_0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d7c6386421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d7c6386421_0_2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d7c6386421_0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d7c6386421_0_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d7c6386421_0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d7c6386421_0_2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d7c6386421_0_2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d7c6386421_0_2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d7c6386421_0_2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d7c6386421_0_3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d7c6386421_0_3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d7c6386421_0_3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d7c6386421_0_3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d7c6386421_0_3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d7c6386421_0_3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d7c6386421_0_3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d7c6386421_0_3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d7c6386421_0_3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d7c6386421_0_3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d7c638642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d7c638642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d7c6386421_0_3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d7c6386421_0_3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d7c6386421_0_3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d7c6386421_0_3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d7c6386421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d7c6386421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d7c6386421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d7c6386421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d7c6386421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d7c6386421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d7c6386421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d7c6386421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d7c6386421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d7c6386421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0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0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Google Shape;56;p1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rgbClr val="073763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Relationship Id="rId4" Type="http://schemas.openxmlformats.org/officeDocument/2006/relationships/image" Target="../media/image8.png"/><Relationship Id="rId5" Type="http://schemas.openxmlformats.org/officeDocument/2006/relationships/hyperlink" Target="https://olimpiada.ic.unicamp.br/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png"/><Relationship Id="rId4" Type="http://schemas.openxmlformats.org/officeDocument/2006/relationships/image" Target="../media/image1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.png"/><Relationship Id="rId4" Type="http://schemas.openxmlformats.org/officeDocument/2006/relationships/image" Target="../media/image11.png"/><Relationship Id="rId5" Type="http://schemas.openxmlformats.org/officeDocument/2006/relationships/image" Target="../media/image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.png"/><Relationship Id="rId4" Type="http://schemas.openxmlformats.org/officeDocument/2006/relationships/image" Target="../media/image11.png"/><Relationship Id="rId5" Type="http://schemas.openxmlformats.org/officeDocument/2006/relationships/image" Target="../media/image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.png"/><Relationship Id="rId4" Type="http://schemas.openxmlformats.org/officeDocument/2006/relationships/image" Target="../media/image11.png"/><Relationship Id="rId5" Type="http://schemas.openxmlformats.org/officeDocument/2006/relationships/image" Target="../media/image10.png"/><Relationship Id="rId6" Type="http://schemas.openxmlformats.org/officeDocument/2006/relationships/image" Target="../media/image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.png"/><Relationship Id="rId4" Type="http://schemas.openxmlformats.org/officeDocument/2006/relationships/hyperlink" Target="http://maratona.sbc.org.br" TargetMode="External"/><Relationship Id="rId5" Type="http://schemas.openxmlformats.org/officeDocument/2006/relationships/hyperlink" Target="https://icpc.global/" TargetMode="External"/><Relationship Id="rId6" Type="http://schemas.openxmlformats.org/officeDocument/2006/relationships/image" Target="../media/image9.png"/><Relationship Id="rId7" Type="http://schemas.openxmlformats.org/officeDocument/2006/relationships/image" Target="../media/image1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.png"/><Relationship Id="rId4" Type="http://schemas.openxmlformats.org/officeDocument/2006/relationships/hyperlink" Target="https://codeforces.com/" TargetMode="External"/><Relationship Id="rId5" Type="http://schemas.openxmlformats.org/officeDocument/2006/relationships/hyperlink" Target="https://codeforces.com/group/nituVTsHQX/contests" TargetMode="Externa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.png"/><Relationship Id="rId4" Type="http://schemas.openxmlformats.org/officeDocument/2006/relationships/hyperlink" Target="https://github.com/edsomjr/TEP/tree/master/Introducao" TargetMode="External"/><Relationship Id="rId5" Type="http://schemas.openxmlformats.org/officeDocument/2006/relationships/hyperlink" Target="https://olimpiada.ic.unicamp.br/" TargetMode="External"/><Relationship Id="rId6" Type="http://schemas.openxmlformats.org/officeDocument/2006/relationships/hyperlink" Target="http://maratona.sbc.org.br/" TargetMode="External"/><Relationship Id="rId7" Type="http://schemas.openxmlformats.org/officeDocument/2006/relationships/hyperlink" Target="https://icpc.global/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6.png"/><Relationship Id="rId5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image" Target="../media/image4.png"/><Relationship Id="rId5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Apresentação</a:t>
            </a:r>
            <a:endParaRPr/>
          </a:p>
        </p:txBody>
      </p:sp>
      <p:pic>
        <p:nvPicPr>
          <p:cNvPr id="68" name="Google Shape;6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7450" y="16350"/>
            <a:ext cx="602700" cy="60270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3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Grupo Intermediário - Gabriel da Silva Corvino Nogueira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2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Onde competir?</a:t>
            </a:r>
            <a:endParaRPr/>
          </a:p>
        </p:txBody>
      </p:sp>
      <p:sp>
        <p:nvSpPr>
          <p:cNvPr id="135" name="Google Shape;135;p22"/>
          <p:cNvSpPr txBox="1"/>
          <p:nvPr/>
        </p:nvSpPr>
        <p:spPr>
          <a:xfrm>
            <a:off x="98150" y="1038950"/>
            <a:ext cx="8826600" cy="17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Competições regionais, nacionais e internacionais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spcBef>
                <a:spcPts val="100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Maratonas DF,  Maratona de Programação da SBC, OBI, ICPC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i="1" lang="pt-BR">
                <a:latin typeface="Roboto"/>
                <a:ea typeface="Roboto"/>
                <a:cs typeface="Roboto"/>
                <a:sym typeface="Roboto"/>
              </a:rPr>
              <a:t>Contests </a:t>
            </a:r>
            <a:r>
              <a:rPr lang="pt-BR">
                <a:latin typeface="Roboto"/>
                <a:ea typeface="Roboto"/>
                <a:cs typeface="Roboto"/>
                <a:sym typeface="Roboto"/>
              </a:rPr>
              <a:t>online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spcBef>
                <a:spcPts val="100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Codeforces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spcBef>
                <a:spcPts val="100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Atcoder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6" name="Google Shape;13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7450" y="16350"/>
            <a:ext cx="602700" cy="60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3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Olimpíada Brasileira de Informática</a:t>
            </a:r>
            <a:endParaRPr/>
          </a:p>
        </p:txBody>
      </p:sp>
      <p:pic>
        <p:nvPicPr>
          <p:cNvPr id="142" name="Google Shape;14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5014" y="2179125"/>
            <a:ext cx="5313075" cy="205865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3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23"/>
          <p:cNvSpPr txBox="1"/>
          <p:nvPr/>
        </p:nvSpPr>
        <p:spPr>
          <a:xfrm>
            <a:off x="158700" y="1028338"/>
            <a:ext cx="8826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/>
              <a:t>“...despertar nos alunos o interesse por uma ciência importante na formação básica hoje em dia (no caso, ciência da computação), através de uma atividade que envolve desafio, engenhosidade e uma saudável dose de competição."</a:t>
            </a:r>
            <a:endParaRPr i="1"/>
          </a:p>
        </p:txBody>
      </p:sp>
      <p:pic>
        <p:nvPicPr>
          <p:cNvPr id="145" name="Google Shape;145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27450" y="16350"/>
            <a:ext cx="602700" cy="60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4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Modalidades</a:t>
            </a:r>
            <a:endParaRPr/>
          </a:p>
        </p:txBody>
      </p:sp>
      <p:sp>
        <p:nvSpPr>
          <p:cNvPr id="151" name="Google Shape;151;p24"/>
          <p:cNvSpPr txBox="1"/>
          <p:nvPr/>
        </p:nvSpPr>
        <p:spPr>
          <a:xfrm>
            <a:off x="141100" y="936350"/>
            <a:ext cx="6375000" cy="182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b="1" lang="pt-BR"/>
              <a:t>Modalidade Iniciação</a:t>
            </a:r>
            <a:r>
              <a:rPr lang="pt-BR"/>
              <a:t>: provas sobre problemas de lógica e problemas de computação (sobre lógica de programação, mas sem o uso de computador).</a:t>
            </a:r>
            <a:endParaRPr/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b="1" lang="pt-BR"/>
              <a:t>Modalidade Programação</a:t>
            </a:r>
            <a:r>
              <a:rPr lang="pt-BR"/>
              <a:t>: as tarefas da prova versam sobre problemas de programação, e devem ser resolvidas com o uso de computador, exigindo conhecimento de estruturas de dados e técnicas de programação.</a:t>
            </a:r>
            <a:endParaRPr/>
          </a:p>
        </p:txBody>
      </p:sp>
      <p:sp>
        <p:nvSpPr>
          <p:cNvPr id="152" name="Google Shape;152;p24"/>
          <p:cNvSpPr/>
          <p:nvPr/>
        </p:nvSpPr>
        <p:spPr>
          <a:xfrm>
            <a:off x="6516100" y="1770075"/>
            <a:ext cx="1257000" cy="6669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3" name="Google Shape;15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7450" y="16350"/>
            <a:ext cx="602700" cy="60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5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Modalidade Programação - Níveis</a:t>
            </a:r>
            <a:endParaRPr/>
          </a:p>
        </p:txBody>
      </p:sp>
      <p:sp>
        <p:nvSpPr>
          <p:cNvPr id="159" name="Google Shape;159;p25"/>
          <p:cNvSpPr txBox="1"/>
          <p:nvPr/>
        </p:nvSpPr>
        <p:spPr>
          <a:xfrm>
            <a:off x="141100" y="936350"/>
            <a:ext cx="8783700" cy="164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b="1" lang="pt-BR"/>
              <a:t>Nível Júnior:</a:t>
            </a:r>
            <a:r>
              <a:rPr lang="pt-BR"/>
              <a:t>  </a:t>
            </a:r>
            <a:r>
              <a:rPr lang="pt-BR"/>
              <a:t>A</a:t>
            </a:r>
            <a:r>
              <a:rPr lang="pt-BR"/>
              <a:t>lunos de qualquer ano do Ensino Fundamental</a:t>
            </a:r>
            <a:endParaRPr/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b="1" lang="pt-BR"/>
              <a:t>Nível 1:</a:t>
            </a:r>
            <a:r>
              <a:rPr lang="pt-BR"/>
              <a:t> Alunos do Ensino Fundamental e alunos do primeiro ano do Ensino Médio</a:t>
            </a:r>
            <a:endParaRPr/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b="1" lang="pt-BR"/>
              <a:t>Nível 2:</a:t>
            </a:r>
            <a:r>
              <a:rPr lang="pt-BR"/>
              <a:t> Alunos do Ensino Fundamental e Alunos até o terceiro ano do Ensino Médio</a:t>
            </a:r>
            <a:endParaRPr/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b="1" lang="pt-BR"/>
              <a:t>Nível Sênior:</a:t>
            </a:r>
            <a:r>
              <a:rPr lang="pt-BR"/>
              <a:t> Alunos que estejam cursando o quarto ano de escolas de Ensino Técnico ou que estejam cursando, pela primeira vez, o primeiro ano de um curso de graduação</a:t>
            </a:r>
            <a:endParaRPr/>
          </a:p>
        </p:txBody>
      </p:sp>
      <p:sp>
        <p:nvSpPr>
          <p:cNvPr id="160" name="Google Shape;160;p25"/>
          <p:cNvSpPr txBox="1"/>
          <p:nvPr/>
        </p:nvSpPr>
        <p:spPr>
          <a:xfrm>
            <a:off x="141100" y="4258450"/>
            <a:ext cx="8221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Roboto"/>
                <a:ea typeface="Roboto"/>
                <a:cs typeface="Roboto"/>
                <a:sym typeface="Roboto"/>
              </a:rPr>
              <a:t>Obs: </a:t>
            </a:r>
            <a:r>
              <a:rPr lang="pt-BR">
                <a:latin typeface="Roboto"/>
                <a:ea typeface="Roboto"/>
                <a:cs typeface="Roboto"/>
                <a:sym typeface="Roboto"/>
              </a:rPr>
              <a:t>Cada participante pode ser inscrito em apenas uma modalidade e nível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1" name="Google Shape;16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7450" y="16350"/>
            <a:ext cx="602700" cy="60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Fases</a:t>
            </a:r>
            <a:endParaRPr/>
          </a:p>
        </p:txBody>
      </p:sp>
      <p:sp>
        <p:nvSpPr>
          <p:cNvPr id="167" name="Google Shape;167;p26" title="Blau"/>
          <p:cNvSpPr/>
          <p:nvPr/>
        </p:nvSpPr>
        <p:spPr>
          <a:xfrm>
            <a:off x="3520200" y="1154400"/>
            <a:ext cx="2103600" cy="744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/>
              <a:t>Fase Local</a:t>
            </a:r>
            <a:endParaRPr sz="1600"/>
          </a:p>
        </p:txBody>
      </p:sp>
      <p:sp>
        <p:nvSpPr>
          <p:cNvPr id="168" name="Google Shape;168;p26" title="Blau"/>
          <p:cNvSpPr/>
          <p:nvPr/>
        </p:nvSpPr>
        <p:spPr>
          <a:xfrm>
            <a:off x="3520200" y="2433750"/>
            <a:ext cx="2103600" cy="744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/>
              <a:t>Fase Estadual</a:t>
            </a:r>
            <a:endParaRPr sz="1600"/>
          </a:p>
        </p:txBody>
      </p:sp>
      <p:sp>
        <p:nvSpPr>
          <p:cNvPr id="169" name="Google Shape;169;p26" title="Blau"/>
          <p:cNvSpPr/>
          <p:nvPr/>
        </p:nvSpPr>
        <p:spPr>
          <a:xfrm>
            <a:off x="3520200" y="3713100"/>
            <a:ext cx="2103600" cy="744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/>
              <a:t>Fase Nacional</a:t>
            </a:r>
            <a:endParaRPr sz="1600"/>
          </a:p>
        </p:txBody>
      </p:sp>
      <p:cxnSp>
        <p:nvCxnSpPr>
          <p:cNvPr id="170" name="Google Shape;170;p26"/>
          <p:cNvCxnSpPr>
            <a:stCxn id="167" idx="2"/>
            <a:endCxn id="168" idx="0"/>
          </p:cNvCxnSpPr>
          <p:nvPr/>
        </p:nvCxnSpPr>
        <p:spPr>
          <a:xfrm>
            <a:off x="4572000" y="1898400"/>
            <a:ext cx="0" cy="535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1" name="Google Shape;171;p26"/>
          <p:cNvCxnSpPr>
            <a:stCxn id="168" idx="2"/>
            <a:endCxn id="169" idx="0"/>
          </p:cNvCxnSpPr>
          <p:nvPr/>
        </p:nvCxnSpPr>
        <p:spPr>
          <a:xfrm>
            <a:off x="4572000" y="3177750"/>
            <a:ext cx="0" cy="535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72" name="Google Shape;17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7450" y="16350"/>
            <a:ext cx="602700" cy="60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7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Passando de Fase</a:t>
            </a:r>
            <a:endParaRPr/>
          </a:p>
        </p:txBody>
      </p:sp>
      <p:sp>
        <p:nvSpPr>
          <p:cNvPr id="178" name="Google Shape;178;p27"/>
          <p:cNvSpPr txBox="1"/>
          <p:nvPr/>
        </p:nvSpPr>
        <p:spPr>
          <a:xfrm>
            <a:off x="256525" y="872225"/>
            <a:ext cx="8668200" cy="35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Em cada fase, somente serão convocados para a fase seguinte os candidatos que tiverem obtido ao menos </a:t>
            </a:r>
            <a:r>
              <a:rPr lang="pt-BR">
                <a:latin typeface="Roboto"/>
                <a:ea typeface="Roboto"/>
                <a:cs typeface="Roboto"/>
                <a:sym typeface="Roboto"/>
              </a:rPr>
              <a:t>1/3</a:t>
            </a:r>
            <a:r>
              <a:rPr lang="pt-BR">
                <a:latin typeface="Roboto"/>
                <a:ea typeface="Roboto"/>
                <a:cs typeface="Roboto"/>
                <a:sym typeface="Roboto"/>
              </a:rPr>
              <a:t>  dos pontos da prova na fase corrente.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b="1" lang="pt-BR">
                <a:latin typeface="Roboto"/>
                <a:ea typeface="Roboto"/>
                <a:cs typeface="Roboto"/>
                <a:sym typeface="Roboto"/>
              </a:rPr>
              <a:t>Fase Estadual: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spcBef>
                <a:spcPts val="100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Os melhores classificados na Fase Local em cada Escola, até o limite de 15% dos participantes efetivos da Escola na respectiva modalidade e nível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spcBef>
                <a:spcPts val="100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os melhores classificados nacionalmente na Fase Local, até o limite de 5% dos participantes efetivos na respectiva modalidade e nível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b="1" lang="pt-BR">
                <a:latin typeface="Roboto"/>
                <a:ea typeface="Roboto"/>
                <a:cs typeface="Roboto"/>
                <a:sym typeface="Roboto"/>
              </a:rPr>
              <a:t>Fase Nacional: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spcBef>
                <a:spcPts val="100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Os melhores classificados na Fase Estadual em cada Estado, até o limite de 15% dos participantes efetivos do Estado na Fase Estadual, na respectiva modalidade e nível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spcBef>
                <a:spcPts val="100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Os melhores classificados nacionalmente na Fase Estadual, até o limite de 5% dos participantes efetivos do Estado da Fase Estadual na respectiva modalidade e nível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9" name="Google Shape;17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7450" y="16350"/>
            <a:ext cx="602700" cy="60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Mais informações</a:t>
            </a:r>
            <a:endParaRPr/>
          </a:p>
        </p:txBody>
      </p:sp>
      <p:pic>
        <p:nvPicPr>
          <p:cNvPr id="185" name="Google Shape;18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7450" y="16350"/>
            <a:ext cx="602700" cy="60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8463" y="1502575"/>
            <a:ext cx="7287076" cy="3465150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8"/>
          <p:cNvSpPr txBox="1"/>
          <p:nvPr/>
        </p:nvSpPr>
        <p:spPr>
          <a:xfrm>
            <a:off x="307850" y="872225"/>
            <a:ext cx="861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Mais informações podem ser obtidas por meio do </a:t>
            </a:r>
            <a:r>
              <a:rPr lang="pt-BR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5"/>
              </a:rPr>
              <a:t>site</a:t>
            </a:r>
            <a:r>
              <a:rPr lang="pt-BR">
                <a:latin typeface="Roboto"/>
                <a:ea typeface="Roboto"/>
                <a:cs typeface="Roboto"/>
                <a:sym typeface="Roboto"/>
              </a:rPr>
              <a:t> da OBI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9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ACM International Collegiate Programming Contest (ICPC)</a:t>
            </a:r>
            <a:endParaRPr/>
          </a:p>
        </p:txBody>
      </p:sp>
      <p:pic>
        <p:nvPicPr>
          <p:cNvPr id="193" name="Google Shape;19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7450" y="16350"/>
            <a:ext cx="602700" cy="60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9"/>
          <p:cNvSpPr txBox="1"/>
          <p:nvPr/>
        </p:nvSpPr>
        <p:spPr>
          <a:xfrm>
            <a:off x="307850" y="872225"/>
            <a:ext cx="8616900" cy="13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O ICPC é uma competição de programação internacional que ocorre anualmente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Conta com a participação de mais de 3 mil universidades localizadas em 103 países de seis continentes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Voltada para o meio universitário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95" name="Google Shape;195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00400" y="2247250"/>
            <a:ext cx="3022302" cy="2267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0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Regras</a:t>
            </a:r>
            <a:endParaRPr/>
          </a:p>
        </p:txBody>
      </p:sp>
      <p:pic>
        <p:nvPicPr>
          <p:cNvPr id="201" name="Google Shape;20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7450" y="16350"/>
            <a:ext cx="602700" cy="60270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30"/>
          <p:cNvSpPr txBox="1"/>
          <p:nvPr/>
        </p:nvSpPr>
        <p:spPr>
          <a:xfrm>
            <a:off x="263550" y="808075"/>
            <a:ext cx="8616900" cy="19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As equipes devem ser formadas por três membros competidores, um membro reserva (opcional) e um técnico (</a:t>
            </a:r>
            <a:r>
              <a:rPr i="1" lang="pt-BR">
                <a:latin typeface="Roboto"/>
                <a:ea typeface="Roboto"/>
                <a:cs typeface="Roboto"/>
                <a:sym typeface="Roboto"/>
              </a:rPr>
              <a:t>coach)</a:t>
            </a:r>
            <a:endParaRPr i="1"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Para participar do ICPC, os competidores devem atender os seguintes critérios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spcBef>
                <a:spcPts val="100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Não podem ter mais do que 23 anos de idade ou no máximo 5 anos de graduação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spcBef>
                <a:spcPts val="100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Não ter competido em duas finais mundiais ou cinco competições regionais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1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Regras</a:t>
            </a:r>
            <a:endParaRPr/>
          </a:p>
        </p:txBody>
      </p:sp>
      <p:pic>
        <p:nvPicPr>
          <p:cNvPr id="208" name="Google Shape;20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7450" y="16350"/>
            <a:ext cx="602700" cy="602700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31"/>
          <p:cNvSpPr txBox="1"/>
          <p:nvPr/>
        </p:nvSpPr>
        <p:spPr>
          <a:xfrm>
            <a:off x="263550" y="808075"/>
            <a:ext cx="8616900" cy="26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Atualmente,  competição é dividida em três etapas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spcBef>
                <a:spcPts val="100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Sub-Regional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spcBef>
                <a:spcPts val="100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Regional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spcBef>
                <a:spcPts val="100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Mundial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Em cada etapa, a equipe deve resolver, em geral, de 8 a 12 problemas em 5 horas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A equipe vencedora é aquela que resolver o maior número de problemas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Em caso de empate, será vencedora e equipe com o menor tempo total na submissão de suas soluções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4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Assuntos</a:t>
            </a:r>
            <a:endParaRPr/>
          </a:p>
        </p:txBody>
      </p:sp>
      <p:pic>
        <p:nvPicPr>
          <p:cNvPr id="75" name="Google Shape;7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7450" y="16350"/>
            <a:ext cx="602700" cy="6027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4"/>
          <p:cNvSpPr txBox="1"/>
          <p:nvPr>
            <p:ph idx="4294967295" type="body"/>
          </p:nvPr>
        </p:nvSpPr>
        <p:spPr>
          <a:xfrm>
            <a:off x="471900" y="1208725"/>
            <a:ext cx="8222100" cy="342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Assuntos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pt-BR"/>
              <a:t>Apresentação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pt-BR"/>
              <a:t>Palestra Motivacional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pt-BR"/>
              <a:t>Juízes Automáticos</a:t>
            </a:r>
            <a:br>
              <a:rPr lang="pt-BR"/>
            </a:b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2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Etapas</a:t>
            </a:r>
            <a:endParaRPr/>
          </a:p>
        </p:txBody>
      </p:sp>
      <p:pic>
        <p:nvPicPr>
          <p:cNvPr id="215" name="Google Shape;21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7450" y="16350"/>
            <a:ext cx="602700" cy="60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5875" y="2685584"/>
            <a:ext cx="1423750" cy="711868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32"/>
          <p:cNvSpPr txBox="1"/>
          <p:nvPr/>
        </p:nvSpPr>
        <p:spPr>
          <a:xfrm>
            <a:off x="495875" y="2022525"/>
            <a:ext cx="1466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Roboto"/>
                <a:ea typeface="Roboto"/>
                <a:cs typeface="Roboto"/>
                <a:sym typeface="Roboto"/>
              </a:rPr>
              <a:t>Seletiva Interna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3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Sub-Regional</a:t>
            </a:r>
            <a:endParaRPr/>
          </a:p>
        </p:txBody>
      </p:sp>
      <p:pic>
        <p:nvPicPr>
          <p:cNvPr id="223" name="Google Shape;22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7450" y="16350"/>
            <a:ext cx="602700" cy="60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27212" y="2398813"/>
            <a:ext cx="1423759" cy="12854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5875" y="2685584"/>
            <a:ext cx="1423750" cy="711868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33"/>
          <p:cNvSpPr/>
          <p:nvPr/>
        </p:nvSpPr>
        <p:spPr>
          <a:xfrm>
            <a:off x="2090750" y="2950125"/>
            <a:ext cx="400800" cy="231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33"/>
          <p:cNvSpPr txBox="1"/>
          <p:nvPr/>
        </p:nvSpPr>
        <p:spPr>
          <a:xfrm>
            <a:off x="495875" y="2022525"/>
            <a:ext cx="1466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Roboto"/>
                <a:ea typeface="Roboto"/>
                <a:cs typeface="Roboto"/>
                <a:sym typeface="Roboto"/>
              </a:rPr>
              <a:t>Seletiva Interna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8" name="Google Shape;228;p33"/>
          <p:cNvSpPr txBox="1"/>
          <p:nvPr/>
        </p:nvSpPr>
        <p:spPr>
          <a:xfrm>
            <a:off x="2627225" y="2022525"/>
            <a:ext cx="1466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Roboto"/>
                <a:ea typeface="Roboto"/>
                <a:cs typeface="Roboto"/>
                <a:sym typeface="Roboto"/>
              </a:rPr>
              <a:t>Primeira Fase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4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Regional</a:t>
            </a:r>
            <a:endParaRPr/>
          </a:p>
        </p:txBody>
      </p:sp>
      <p:pic>
        <p:nvPicPr>
          <p:cNvPr id="234" name="Google Shape;23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7450" y="16350"/>
            <a:ext cx="602700" cy="60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27212" y="2398813"/>
            <a:ext cx="1423759" cy="12854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58587" y="2398825"/>
            <a:ext cx="1423749" cy="12853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5875" y="2685584"/>
            <a:ext cx="1423750" cy="711868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34"/>
          <p:cNvSpPr/>
          <p:nvPr/>
        </p:nvSpPr>
        <p:spPr>
          <a:xfrm>
            <a:off x="2090750" y="2950125"/>
            <a:ext cx="400800" cy="231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34"/>
          <p:cNvSpPr/>
          <p:nvPr/>
        </p:nvSpPr>
        <p:spPr>
          <a:xfrm>
            <a:off x="4204375" y="2926013"/>
            <a:ext cx="400800" cy="231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34"/>
          <p:cNvSpPr txBox="1"/>
          <p:nvPr/>
        </p:nvSpPr>
        <p:spPr>
          <a:xfrm>
            <a:off x="495875" y="2022525"/>
            <a:ext cx="1466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Roboto"/>
                <a:ea typeface="Roboto"/>
                <a:cs typeface="Roboto"/>
                <a:sym typeface="Roboto"/>
              </a:rPr>
              <a:t>Seletiva Interna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1" name="Google Shape;241;p34"/>
          <p:cNvSpPr txBox="1"/>
          <p:nvPr/>
        </p:nvSpPr>
        <p:spPr>
          <a:xfrm>
            <a:off x="4758575" y="2022525"/>
            <a:ext cx="1466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Roboto"/>
                <a:ea typeface="Roboto"/>
                <a:cs typeface="Roboto"/>
                <a:sym typeface="Roboto"/>
              </a:rPr>
              <a:t>Final Nacional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2" name="Google Shape;242;p34"/>
          <p:cNvSpPr txBox="1"/>
          <p:nvPr/>
        </p:nvSpPr>
        <p:spPr>
          <a:xfrm>
            <a:off x="2627225" y="2022525"/>
            <a:ext cx="1466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Roboto"/>
                <a:ea typeface="Roboto"/>
                <a:cs typeface="Roboto"/>
                <a:sym typeface="Roboto"/>
              </a:rPr>
              <a:t>Primeira Fase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5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Mundial</a:t>
            </a:r>
            <a:endParaRPr/>
          </a:p>
        </p:txBody>
      </p:sp>
      <p:pic>
        <p:nvPicPr>
          <p:cNvPr id="248" name="Google Shape;24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7450" y="16350"/>
            <a:ext cx="602700" cy="60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27212" y="2398813"/>
            <a:ext cx="1423759" cy="12854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58587" y="2398825"/>
            <a:ext cx="1423749" cy="12853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89925" y="2398813"/>
            <a:ext cx="1713102" cy="128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5875" y="2685584"/>
            <a:ext cx="1423750" cy="711868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35"/>
          <p:cNvSpPr/>
          <p:nvPr/>
        </p:nvSpPr>
        <p:spPr>
          <a:xfrm>
            <a:off x="2090750" y="2950125"/>
            <a:ext cx="400800" cy="231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35"/>
          <p:cNvSpPr/>
          <p:nvPr/>
        </p:nvSpPr>
        <p:spPr>
          <a:xfrm>
            <a:off x="4204375" y="2926013"/>
            <a:ext cx="400800" cy="231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35"/>
          <p:cNvSpPr/>
          <p:nvPr/>
        </p:nvSpPr>
        <p:spPr>
          <a:xfrm>
            <a:off x="6335725" y="2926013"/>
            <a:ext cx="400800" cy="231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35"/>
          <p:cNvSpPr txBox="1"/>
          <p:nvPr/>
        </p:nvSpPr>
        <p:spPr>
          <a:xfrm>
            <a:off x="495875" y="2022525"/>
            <a:ext cx="1466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Roboto"/>
                <a:ea typeface="Roboto"/>
                <a:cs typeface="Roboto"/>
                <a:sym typeface="Roboto"/>
              </a:rPr>
              <a:t>Seletiva Interna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7" name="Google Shape;257;p35"/>
          <p:cNvSpPr txBox="1"/>
          <p:nvPr/>
        </p:nvSpPr>
        <p:spPr>
          <a:xfrm>
            <a:off x="4758575" y="2022525"/>
            <a:ext cx="1466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Roboto"/>
                <a:ea typeface="Roboto"/>
                <a:cs typeface="Roboto"/>
                <a:sym typeface="Roboto"/>
              </a:rPr>
              <a:t>Final Nacional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8" name="Google Shape;258;p35"/>
          <p:cNvSpPr txBox="1"/>
          <p:nvPr/>
        </p:nvSpPr>
        <p:spPr>
          <a:xfrm>
            <a:off x="2627225" y="2022525"/>
            <a:ext cx="1466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Roboto"/>
                <a:ea typeface="Roboto"/>
                <a:cs typeface="Roboto"/>
                <a:sym typeface="Roboto"/>
              </a:rPr>
              <a:t>Primeira Fase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9" name="Google Shape;259;p35"/>
          <p:cNvSpPr txBox="1"/>
          <p:nvPr/>
        </p:nvSpPr>
        <p:spPr>
          <a:xfrm>
            <a:off x="7013125" y="2022525"/>
            <a:ext cx="1466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Roboto"/>
                <a:ea typeface="Roboto"/>
                <a:cs typeface="Roboto"/>
                <a:sym typeface="Roboto"/>
              </a:rPr>
              <a:t>Mundial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Passando de Fase</a:t>
            </a:r>
            <a:endParaRPr/>
          </a:p>
        </p:txBody>
      </p:sp>
      <p:pic>
        <p:nvPicPr>
          <p:cNvPr id="265" name="Google Shape;26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7450" y="16350"/>
            <a:ext cx="602700" cy="602700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36"/>
          <p:cNvSpPr txBox="1"/>
          <p:nvPr/>
        </p:nvSpPr>
        <p:spPr>
          <a:xfrm>
            <a:off x="98250" y="769600"/>
            <a:ext cx="8731800" cy="36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b="1" lang="pt-BR">
                <a:latin typeface="Roboto"/>
                <a:ea typeface="Roboto"/>
                <a:cs typeface="Roboto"/>
                <a:sym typeface="Roboto"/>
              </a:rPr>
              <a:t>Final Nacional</a:t>
            </a:r>
            <a:r>
              <a:rPr lang="pt-BR">
                <a:latin typeface="Roboto"/>
                <a:ea typeface="Roboto"/>
                <a:cs typeface="Roboto"/>
                <a:sym typeface="Roboto"/>
              </a:rPr>
              <a:t>: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spcBef>
                <a:spcPts val="100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b="1" lang="pt-BR">
                <a:latin typeface="Roboto"/>
                <a:ea typeface="Roboto"/>
                <a:cs typeface="Roboto"/>
                <a:sym typeface="Roboto"/>
              </a:rPr>
              <a:t>15 </a:t>
            </a:r>
            <a:r>
              <a:rPr lang="pt-BR">
                <a:latin typeface="Roboto"/>
                <a:ea typeface="Roboto"/>
                <a:cs typeface="Roboto"/>
                <a:sym typeface="Roboto"/>
              </a:rPr>
              <a:t>vagas</a:t>
            </a:r>
            <a:r>
              <a:rPr lang="pt-BR"/>
              <a:t> são atribuídas aos times com melhor desempenho por todas as sedes</a:t>
            </a:r>
            <a:endParaRPr/>
          </a:p>
          <a:p>
            <a:pPr indent="-317500" lvl="1" marL="914400" rtl="0" algn="l"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Cerca de </a:t>
            </a:r>
            <a:r>
              <a:rPr b="1" lang="pt-BR"/>
              <a:t>65%</a:t>
            </a:r>
            <a:r>
              <a:rPr lang="pt-BR"/>
              <a:t> das vagas são distribuídas entre as sedes de acordo com o número de </a:t>
            </a:r>
            <a:r>
              <a:rPr b="1" lang="pt-BR"/>
              <a:t>escolas</a:t>
            </a:r>
            <a:r>
              <a:rPr lang="pt-BR"/>
              <a:t> participantes naquela sede</a:t>
            </a:r>
            <a:endParaRPr/>
          </a:p>
          <a:p>
            <a:pPr indent="-317500" lvl="1" marL="914400" rtl="0" algn="l"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Cerca de </a:t>
            </a:r>
            <a:r>
              <a:rPr b="1" lang="pt-BR"/>
              <a:t>10% </a:t>
            </a:r>
            <a:r>
              <a:rPr lang="pt-BR"/>
              <a:t>das vagas são atribuídas entre as sedes pelo Comitê Diretor da Maratona de Programação</a:t>
            </a:r>
            <a:endParaRPr/>
          </a:p>
          <a:p>
            <a:pPr indent="-317500" lvl="1" marL="914400" rtl="0" algn="l"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Uma mesma escola pode classificar dois times para a final brasileira apenas no caso de ambos os times classificarem-se pela regra 1</a:t>
            </a:r>
            <a:endParaRPr/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b="1" lang="pt-BR"/>
              <a:t>Mundial</a:t>
            </a:r>
            <a:endParaRPr/>
          </a:p>
          <a:p>
            <a:pPr indent="-317500" lvl="1" marL="914400" rtl="0" algn="l"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Time Campeão da Fase Nacional</a:t>
            </a:r>
            <a:endParaRPr/>
          </a:p>
          <a:p>
            <a:pPr indent="-317500" lvl="1" marL="914400" rtl="0" algn="l"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Vagas restantes ocupados pelos primeiros colocados na Final Nacional, respeitando o limite de vagas por escola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7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Mais Informações</a:t>
            </a:r>
            <a:endParaRPr/>
          </a:p>
        </p:txBody>
      </p:sp>
      <p:pic>
        <p:nvPicPr>
          <p:cNvPr id="272" name="Google Shape;27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7450" y="16350"/>
            <a:ext cx="602700" cy="602700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7"/>
          <p:cNvSpPr txBox="1"/>
          <p:nvPr/>
        </p:nvSpPr>
        <p:spPr>
          <a:xfrm>
            <a:off x="206100" y="1283625"/>
            <a:ext cx="8731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Mais informações podem ser obtidas no site da </a:t>
            </a:r>
            <a:r>
              <a:rPr lang="pt-BR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Maratona SBC de Programação</a:t>
            </a:r>
            <a:r>
              <a:rPr lang="pt-BR"/>
              <a:t> e no site do </a:t>
            </a:r>
            <a:r>
              <a:rPr lang="pt-BR" u="sng">
                <a:solidFill>
                  <a:schemeClr val="hlink"/>
                </a:solidFill>
                <a:hlinkClick r:id="rId5"/>
              </a:rPr>
              <a:t>ICPC</a:t>
            </a:r>
            <a:endParaRPr/>
          </a:p>
        </p:txBody>
      </p:sp>
      <p:pic>
        <p:nvPicPr>
          <p:cNvPr id="274" name="Google Shape;274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88800" y="2348400"/>
            <a:ext cx="4041252" cy="1757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3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04800" y="2216138"/>
            <a:ext cx="4267198" cy="20219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8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 Curso</a:t>
            </a:r>
            <a:endParaRPr/>
          </a:p>
        </p:txBody>
      </p:sp>
      <p:pic>
        <p:nvPicPr>
          <p:cNvPr id="281" name="Google Shape;28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7450" y="16350"/>
            <a:ext cx="602700" cy="60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9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Objetivos do Grupo de Estudos</a:t>
            </a:r>
            <a:endParaRPr/>
          </a:p>
        </p:txBody>
      </p:sp>
      <p:pic>
        <p:nvPicPr>
          <p:cNvPr id="287" name="Google Shape;28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7450" y="16350"/>
            <a:ext cx="602700" cy="602700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39"/>
          <p:cNvSpPr txBox="1"/>
          <p:nvPr/>
        </p:nvSpPr>
        <p:spPr>
          <a:xfrm>
            <a:off x="307850" y="872225"/>
            <a:ext cx="8616900" cy="26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Apresentar técnicas de resolução de problemas em competições baseadas em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spcBef>
                <a:spcPts val="100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Estruturas de Dados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spcBef>
                <a:spcPts val="100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Teoria dos números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spcBef>
                <a:spcPts val="100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Grafos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spcBef>
                <a:spcPts val="100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Paradigmas de Programação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spcBef>
                <a:spcPts val="100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Geometria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Preparar os participantes para competições como a Olimpíada Brasileira de Informática e a Maratona SBC de Programação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0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Aulas</a:t>
            </a:r>
            <a:endParaRPr/>
          </a:p>
        </p:txBody>
      </p:sp>
      <p:pic>
        <p:nvPicPr>
          <p:cNvPr id="294" name="Google Shape;29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7450" y="16350"/>
            <a:ext cx="602700" cy="602700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40"/>
          <p:cNvSpPr txBox="1"/>
          <p:nvPr/>
        </p:nvSpPr>
        <p:spPr>
          <a:xfrm>
            <a:off x="98250" y="936350"/>
            <a:ext cx="8732100" cy="323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O curso será dividido em </a:t>
            </a:r>
            <a:r>
              <a:rPr b="1" lang="pt-BR">
                <a:latin typeface="Roboto"/>
                <a:ea typeface="Roboto"/>
                <a:cs typeface="Roboto"/>
                <a:sym typeface="Roboto"/>
              </a:rPr>
              <a:t>módulos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Cada </a:t>
            </a:r>
            <a:r>
              <a:rPr b="1" lang="pt-BR">
                <a:latin typeface="Roboto"/>
                <a:ea typeface="Roboto"/>
                <a:cs typeface="Roboto"/>
                <a:sym typeface="Roboto"/>
              </a:rPr>
              <a:t>módulo </a:t>
            </a:r>
            <a:r>
              <a:rPr lang="pt-BR">
                <a:latin typeface="Roboto"/>
                <a:ea typeface="Roboto"/>
                <a:cs typeface="Roboto"/>
                <a:sym typeface="Roboto"/>
              </a:rPr>
              <a:t>será composto por cerca de duas a três </a:t>
            </a:r>
            <a:r>
              <a:rPr b="1" lang="pt-BR">
                <a:latin typeface="Roboto"/>
                <a:ea typeface="Roboto"/>
                <a:cs typeface="Roboto"/>
                <a:sym typeface="Roboto"/>
              </a:rPr>
              <a:t>aulas teóricas</a:t>
            </a:r>
            <a:r>
              <a:rPr lang="pt-BR">
                <a:latin typeface="Roboto"/>
                <a:ea typeface="Roboto"/>
                <a:cs typeface="Roboto"/>
                <a:sym typeface="Roboto"/>
              </a:rPr>
              <a:t> e uma aula na qual será realizado um </a:t>
            </a:r>
            <a:r>
              <a:rPr b="1" i="1" lang="pt-BR">
                <a:latin typeface="Roboto"/>
                <a:ea typeface="Roboto"/>
                <a:cs typeface="Roboto"/>
                <a:sym typeface="Roboto"/>
              </a:rPr>
              <a:t>contest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Para cada aula teórica serão disponibilizados exercícios na página do curso, esses serão divididos em: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spcBef>
                <a:spcPts val="100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Exercícios de </a:t>
            </a:r>
            <a:r>
              <a:rPr b="1" lang="pt-BR">
                <a:latin typeface="Roboto"/>
                <a:ea typeface="Roboto"/>
                <a:cs typeface="Roboto"/>
                <a:sym typeface="Roboto"/>
              </a:rPr>
              <a:t>fixação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spcBef>
                <a:spcPts val="100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Exercícios </a:t>
            </a:r>
            <a:r>
              <a:rPr b="1" lang="pt-BR">
                <a:latin typeface="Roboto"/>
                <a:ea typeface="Roboto"/>
                <a:cs typeface="Roboto"/>
                <a:sym typeface="Roboto"/>
              </a:rPr>
              <a:t>intermediários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spcBef>
                <a:spcPts val="100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Exercícios </a:t>
            </a:r>
            <a:r>
              <a:rPr b="1" lang="pt-BR">
                <a:latin typeface="Roboto"/>
                <a:ea typeface="Roboto"/>
                <a:cs typeface="Roboto"/>
                <a:sym typeface="Roboto"/>
              </a:rPr>
              <a:t>difíceis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Os </a:t>
            </a:r>
            <a:r>
              <a:rPr i="1" lang="pt-BR">
                <a:latin typeface="Roboto"/>
                <a:ea typeface="Roboto"/>
                <a:cs typeface="Roboto"/>
                <a:sym typeface="Roboto"/>
              </a:rPr>
              <a:t>contests </a:t>
            </a:r>
            <a:r>
              <a:rPr lang="pt-BR">
                <a:latin typeface="Roboto"/>
                <a:ea typeface="Roboto"/>
                <a:cs typeface="Roboto"/>
                <a:sym typeface="Roboto"/>
              </a:rPr>
              <a:t>serão realizados na plataforma </a:t>
            </a:r>
            <a:r>
              <a:rPr lang="pt-BR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Codeforces</a:t>
            </a:r>
            <a:r>
              <a:rPr lang="pt-BR">
                <a:latin typeface="Roboto"/>
                <a:ea typeface="Roboto"/>
                <a:cs typeface="Roboto"/>
                <a:sym typeface="Roboto"/>
              </a:rPr>
              <a:t> no grupo da </a:t>
            </a:r>
            <a:r>
              <a:rPr lang="pt-BR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5"/>
              </a:rPr>
              <a:t>UnBalloon</a:t>
            </a:r>
            <a:r>
              <a:rPr lang="pt-BR">
                <a:latin typeface="Roboto"/>
                <a:ea typeface="Roboto"/>
                <a:cs typeface="Roboto"/>
                <a:sym typeface="Roboto"/>
              </a:rPr>
              <a:t> no horário da aula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Os inscritos que não participarem de </a:t>
            </a:r>
            <a:r>
              <a:rPr b="1" lang="pt-BR">
                <a:latin typeface="Roboto"/>
                <a:ea typeface="Roboto"/>
                <a:cs typeface="Roboto"/>
                <a:sym typeface="Roboto"/>
              </a:rPr>
              <a:t>nenhuma </a:t>
            </a:r>
            <a:r>
              <a:rPr lang="pt-BR">
                <a:latin typeface="Roboto"/>
                <a:ea typeface="Roboto"/>
                <a:cs typeface="Roboto"/>
                <a:sym typeface="Roboto"/>
              </a:rPr>
              <a:t>das atividades que compõem um módulo terão sua inscrição </a:t>
            </a:r>
            <a:r>
              <a:rPr b="1" lang="pt-BR">
                <a:latin typeface="Roboto"/>
                <a:ea typeface="Roboto"/>
                <a:cs typeface="Roboto"/>
                <a:sym typeface="Roboto"/>
              </a:rPr>
              <a:t>retirada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1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Aulas</a:t>
            </a:r>
            <a:endParaRPr/>
          </a:p>
        </p:txBody>
      </p:sp>
      <p:pic>
        <p:nvPicPr>
          <p:cNvPr id="301" name="Google Shape;30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7450" y="16350"/>
            <a:ext cx="602700" cy="602700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41"/>
          <p:cNvSpPr txBox="1"/>
          <p:nvPr/>
        </p:nvSpPr>
        <p:spPr>
          <a:xfrm>
            <a:off x="551550" y="1154400"/>
            <a:ext cx="1795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303" name="Google Shape;303;p41"/>
          <p:cNvGraphicFramePr/>
          <p:nvPr/>
        </p:nvGraphicFramePr>
        <p:xfrm>
          <a:off x="811400" y="1154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{C0D1CB73-B698-4C4D-819B-FA6CBBD7063B}</a:tableStyleId>
              </a:tblPr>
              <a:tblGrid>
                <a:gridCol w="1695500"/>
                <a:gridCol w="5543500"/>
              </a:tblGrid>
              <a:tr h="417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/>
                        <a:t>Data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/>
                        <a:t>Conteúdo 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417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22/05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Apresentação, Palestra Motivacional e Juízes Automáticos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17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29/05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II Maratona de Programação UnBalloon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</a:tr>
              <a:tr h="417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05/06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Complexidade de Algoritmos 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17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12</a:t>
                      </a:r>
                      <a:r>
                        <a:rPr lang="pt-BR"/>
                        <a:t>/06</a:t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Fundamentos da Linguagem C++</a:t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7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19/06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Contest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  <a:tr h="417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26</a:t>
                      </a:r>
                      <a:r>
                        <a:rPr lang="pt-BR"/>
                        <a:t>/06</a:t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Estruturas de Dados 1</a:t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417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03</a:t>
                      </a:r>
                      <a:r>
                        <a:rPr lang="pt-BR"/>
                        <a:t>/07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Estruturas de Dados 2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Programação Competitiva</a:t>
            </a:r>
            <a:endParaRPr/>
          </a:p>
        </p:txBody>
      </p:sp>
      <p:pic>
        <p:nvPicPr>
          <p:cNvPr id="82" name="Google Shape;8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7450" y="16350"/>
            <a:ext cx="602700" cy="60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2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Aulas</a:t>
            </a:r>
            <a:endParaRPr/>
          </a:p>
        </p:txBody>
      </p:sp>
      <p:pic>
        <p:nvPicPr>
          <p:cNvPr id="309" name="Google Shape;30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7450" y="16350"/>
            <a:ext cx="602700" cy="602700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42"/>
          <p:cNvSpPr txBox="1"/>
          <p:nvPr/>
        </p:nvSpPr>
        <p:spPr>
          <a:xfrm>
            <a:off x="551550" y="1154400"/>
            <a:ext cx="1795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311" name="Google Shape;311;p42"/>
          <p:cNvGraphicFramePr/>
          <p:nvPr/>
        </p:nvGraphicFramePr>
        <p:xfrm>
          <a:off x="811400" y="1154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{C0D1CB73-B698-4C4D-819B-FA6CBBD7063B}</a:tableStyleId>
              </a:tblPr>
              <a:tblGrid>
                <a:gridCol w="1695500"/>
                <a:gridCol w="5543500"/>
              </a:tblGrid>
              <a:tr h="417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/>
                        <a:t>Data</a:t>
                      </a:r>
                      <a:endParaRPr b="1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/>
                        <a:t>Conteúdo </a:t>
                      </a:r>
                      <a:endParaRPr b="1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7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10</a:t>
                      </a:r>
                      <a:r>
                        <a:rPr lang="pt-BR"/>
                        <a:t>/07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Contest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  <a:tr h="417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17/07</a:t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Busca Binária</a:t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417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24/07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Soma de Prefixos e Delta encoding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17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31/07</a:t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Contest</a:t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  <a:tr h="417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07/08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Teoria dos Conjuntos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7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14/08</a:t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Divisibilidade</a:t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417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21/08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Números Primos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43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Aulas</a:t>
            </a:r>
            <a:endParaRPr/>
          </a:p>
        </p:txBody>
      </p:sp>
      <p:pic>
        <p:nvPicPr>
          <p:cNvPr id="317" name="Google Shape;317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7450" y="16350"/>
            <a:ext cx="602700" cy="602700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43"/>
          <p:cNvSpPr txBox="1"/>
          <p:nvPr/>
        </p:nvSpPr>
        <p:spPr>
          <a:xfrm>
            <a:off x="551550" y="1154400"/>
            <a:ext cx="1795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319" name="Google Shape;319;p43"/>
          <p:cNvGraphicFramePr/>
          <p:nvPr/>
        </p:nvGraphicFramePr>
        <p:xfrm>
          <a:off x="811400" y="1154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{C0D1CB73-B698-4C4D-819B-FA6CBBD7063B}</a:tableStyleId>
              </a:tblPr>
              <a:tblGrid>
                <a:gridCol w="1695500"/>
                <a:gridCol w="5543500"/>
              </a:tblGrid>
              <a:tr h="417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/>
                        <a:t>Data</a:t>
                      </a:r>
                      <a:endParaRPr b="1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/>
                        <a:t>Conteúdo </a:t>
                      </a:r>
                      <a:endParaRPr b="1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7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28/08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Contest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  <a:tr h="417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04</a:t>
                      </a:r>
                      <a:r>
                        <a:rPr lang="pt-BR"/>
                        <a:t>/09</a:t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Introdução aos Grafos</a:t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417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11</a:t>
                      </a:r>
                      <a:r>
                        <a:rPr lang="pt-BR"/>
                        <a:t>/09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Busca em Largura e Profundidade Teoria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17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18</a:t>
                      </a:r>
                      <a:r>
                        <a:rPr lang="pt-BR"/>
                        <a:t>/09</a:t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Busca em Largura e Profundidade Aplicações</a:t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7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25</a:t>
                      </a:r>
                      <a:r>
                        <a:rPr lang="pt-BR"/>
                        <a:t>/09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Contest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  <a:tr h="417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02</a:t>
                      </a:r>
                      <a:r>
                        <a:rPr lang="pt-BR"/>
                        <a:t>/10</a:t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Algoritmo de Dijkstra</a:t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417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09/10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Algoritmo de Floyd-Warshall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4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Aulas</a:t>
            </a:r>
            <a:endParaRPr/>
          </a:p>
        </p:txBody>
      </p:sp>
      <p:pic>
        <p:nvPicPr>
          <p:cNvPr id="325" name="Google Shape;325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7450" y="16350"/>
            <a:ext cx="602700" cy="602700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44"/>
          <p:cNvSpPr txBox="1"/>
          <p:nvPr/>
        </p:nvSpPr>
        <p:spPr>
          <a:xfrm>
            <a:off x="551550" y="1154400"/>
            <a:ext cx="1795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327" name="Google Shape;327;p44"/>
          <p:cNvGraphicFramePr/>
          <p:nvPr/>
        </p:nvGraphicFramePr>
        <p:xfrm>
          <a:off x="811400" y="1154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{C0D1CB73-B698-4C4D-819B-FA6CBBD7063B}</a:tableStyleId>
              </a:tblPr>
              <a:tblGrid>
                <a:gridCol w="1695500"/>
                <a:gridCol w="5543500"/>
              </a:tblGrid>
              <a:tr h="417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/>
                        <a:t>Data</a:t>
                      </a:r>
                      <a:endParaRPr b="1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/>
                        <a:t>Conteúdo </a:t>
                      </a:r>
                      <a:endParaRPr b="1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7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16</a:t>
                      </a:r>
                      <a:r>
                        <a:rPr lang="pt-BR"/>
                        <a:t>/10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Contest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  <a:tr h="417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23/10</a:t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Programação Dinâmica 1</a:t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417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30/10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Programação Dinâmica 2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17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06/11</a:t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Contest</a:t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  <a:tr h="417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13/11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Geometria Computacional 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7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20/11</a:t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Geometria Computacional 2</a:t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417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27/11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Contest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45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Palestra Motivacional</a:t>
            </a:r>
            <a:endParaRPr/>
          </a:p>
        </p:txBody>
      </p:sp>
      <p:pic>
        <p:nvPicPr>
          <p:cNvPr id="333" name="Google Shape;333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7450" y="16350"/>
            <a:ext cx="602700" cy="60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4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Juízes Automáticos</a:t>
            </a:r>
            <a:endParaRPr/>
          </a:p>
        </p:txBody>
      </p:sp>
      <p:pic>
        <p:nvPicPr>
          <p:cNvPr id="339" name="Google Shape;33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7450" y="16350"/>
            <a:ext cx="602700" cy="60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47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Juízes Automáticos</a:t>
            </a:r>
            <a:endParaRPr/>
          </a:p>
        </p:txBody>
      </p:sp>
      <p:pic>
        <p:nvPicPr>
          <p:cNvPr id="345" name="Google Shape;345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7450" y="16350"/>
            <a:ext cx="602700" cy="602700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47"/>
          <p:cNvSpPr txBox="1"/>
          <p:nvPr/>
        </p:nvSpPr>
        <p:spPr>
          <a:xfrm>
            <a:off x="205225" y="1154400"/>
            <a:ext cx="8624700" cy="19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Juízes automáticos (ou eletrônicos) são programas que fornecem mecanismos de correção automática para problemas de programação competitiva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Um juiz automático é capaz de compilar e executar o código submetido, além de validar os resultados obtidos  para um determinado número de testes unitários pré-estabelecidos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Uma solução é considerada correta se passar, de forma bem sucedida, pelo processo de compilação e por todos os testes unitários além de outras restrições como limite de tempo de execução, limite de memória, entre outros.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4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Juízes Online</a:t>
            </a:r>
            <a:endParaRPr/>
          </a:p>
        </p:txBody>
      </p:sp>
      <p:pic>
        <p:nvPicPr>
          <p:cNvPr id="352" name="Google Shape;352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7450" y="16350"/>
            <a:ext cx="602700" cy="602700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48"/>
          <p:cNvSpPr txBox="1"/>
          <p:nvPr/>
        </p:nvSpPr>
        <p:spPr>
          <a:xfrm>
            <a:off x="205225" y="1154400"/>
            <a:ext cx="8624700" cy="14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Um juiz online é uma plataforma ou site que agrega:	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spcBef>
                <a:spcPts val="100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Uma juíz automático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spcBef>
                <a:spcPts val="100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Uma base de problemas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spcBef>
                <a:spcPts val="100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Mecanismos de autenticação e gerência de usuários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49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Exemplos de Juízes Online </a:t>
            </a:r>
            <a:endParaRPr/>
          </a:p>
        </p:txBody>
      </p:sp>
      <p:pic>
        <p:nvPicPr>
          <p:cNvPr id="359" name="Google Shape;359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7450" y="16350"/>
            <a:ext cx="602700" cy="602700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49"/>
          <p:cNvSpPr txBox="1"/>
          <p:nvPr/>
        </p:nvSpPr>
        <p:spPr>
          <a:xfrm>
            <a:off x="205225" y="1154400"/>
            <a:ext cx="8624700" cy="108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URI Online Judge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Codeforces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AtCoder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50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Vereditos dos Juízes Automáticos</a:t>
            </a:r>
            <a:r>
              <a:rPr lang="pt-BR"/>
              <a:t> </a:t>
            </a:r>
            <a:endParaRPr/>
          </a:p>
        </p:txBody>
      </p:sp>
      <p:pic>
        <p:nvPicPr>
          <p:cNvPr id="366" name="Google Shape;366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7450" y="16350"/>
            <a:ext cx="602700" cy="602700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50"/>
          <p:cNvSpPr txBox="1"/>
          <p:nvPr/>
        </p:nvSpPr>
        <p:spPr>
          <a:xfrm>
            <a:off x="205225" y="1154400"/>
            <a:ext cx="8624700" cy="33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i="1" lang="pt-BR">
                <a:latin typeface="Roboto"/>
                <a:ea typeface="Roboto"/>
                <a:cs typeface="Roboto"/>
                <a:sym typeface="Roboto"/>
              </a:rPr>
              <a:t>Accepted </a:t>
            </a:r>
            <a:r>
              <a:rPr lang="pt-BR">
                <a:latin typeface="Roboto"/>
                <a:ea typeface="Roboto"/>
                <a:cs typeface="Roboto"/>
                <a:sym typeface="Roboto"/>
              </a:rPr>
              <a:t>(AC): Sua solução está correta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i="1" lang="pt-BR">
                <a:latin typeface="Roboto"/>
                <a:ea typeface="Roboto"/>
                <a:cs typeface="Roboto"/>
                <a:sym typeface="Roboto"/>
              </a:rPr>
              <a:t>Wrong Answer </a:t>
            </a:r>
            <a:r>
              <a:rPr lang="pt-BR">
                <a:latin typeface="Roboto"/>
                <a:ea typeface="Roboto"/>
                <a:cs typeface="Roboto"/>
                <a:sym typeface="Roboto"/>
              </a:rPr>
              <a:t>(WA): Uma ou mais saídas geradas pela solução estão incorretas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i="1" lang="pt-BR">
                <a:latin typeface="Roboto"/>
                <a:ea typeface="Roboto"/>
                <a:cs typeface="Roboto"/>
                <a:sym typeface="Roboto"/>
              </a:rPr>
              <a:t>Presentation Error </a:t>
            </a:r>
            <a:r>
              <a:rPr lang="pt-BR">
                <a:latin typeface="Roboto"/>
                <a:ea typeface="Roboto"/>
                <a:cs typeface="Roboto"/>
                <a:sym typeface="Roboto"/>
              </a:rPr>
              <a:t>(PE): As saídas do programa estão correta, mas a formatação está diferente da especificada no enunciado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i="1" lang="pt-BR">
                <a:latin typeface="Roboto"/>
                <a:ea typeface="Roboto"/>
                <a:cs typeface="Roboto"/>
                <a:sym typeface="Roboto"/>
              </a:rPr>
              <a:t>Compilation Error </a:t>
            </a:r>
            <a:r>
              <a:rPr lang="pt-BR">
                <a:latin typeface="Roboto"/>
                <a:ea typeface="Roboto"/>
                <a:cs typeface="Roboto"/>
                <a:sym typeface="Roboto"/>
              </a:rPr>
              <a:t>(CE): O programa não compila corretamente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i="1" lang="pt-BR">
                <a:latin typeface="Roboto"/>
                <a:ea typeface="Roboto"/>
                <a:cs typeface="Roboto"/>
                <a:sym typeface="Roboto"/>
              </a:rPr>
              <a:t>Runtime Error </a:t>
            </a:r>
            <a:r>
              <a:rPr lang="pt-BR">
                <a:latin typeface="Roboto"/>
                <a:ea typeface="Roboto"/>
                <a:cs typeface="Roboto"/>
                <a:sym typeface="Roboto"/>
              </a:rPr>
              <a:t>(RE): O programa não executa corretamente em algum dos casos de teste, o que gera um erro (pode ser causado por falhas de segmentação, divisão por zero, etc)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i="1" lang="pt-BR">
                <a:latin typeface="Roboto"/>
                <a:ea typeface="Roboto"/>
                <a:cs typeface="Roboto"/>
                <a:sym typeface="Roboto"/>
              </a:rPr>
              <a:t>Time Limit Exceeded </a:t>
            </a:r>
            <a:r>
              <a:rPr lang="pt-BR">
                <a:latin typeface="Roboto"/>
                <a:ea typeface="Roboto"/>
                <a:cs typeface="Roboto"/>
                <a:sym typeface="Roboto"/>
              </a:rPr>
              <a:t>(TLE): O programa excede o limite de tempo especificado para a geração das saídas válidas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i="1" lang="pt-BR">
                <a:latin typeface="Roboto"/>
                <a:ea typeface="Roboto"/>
                <a:cs typeface="Roboto"/>
                <a:sym typeface="Roboto"/>
              </a:rPr>
              <a:t>Memory Limit Exceeded </a:t>
            </a:r>
            <a:r>
              <a:rPr lang="pt-BR">
                <a:latin typeface="Roboto"/>
                <a:ea typeface="Roboto"/>
                <a:cs typeface="Roboto"/>
                <a:sym typeface="Roboto"/>
              </a:rPr>
              <a:t>(MLE): O programa requer mais memória em sua execução do que o permitido pela questão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51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Vereditos dos Juízes Automáticos </a:t>
            </a:r>
            <a:endParaRPr/>
          </a:p>
        </p:txBody>
      </p:sp>
      <p:pic>
        <p:nvPicPr>
          <p:cNvPr id="373" name="Google Shape;373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7450" y="16350"/>
            <a:ext cx="602700" cy="602700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p51"/>
          <p:cNvSpPr txBox="1"/>
          <p:nvPr/>
        </p:nvSpPr>
        <p:spPr>
          <a:xfrm>
            <a:off x="205225" y="1154400"/>
            <a:ext cx="8624700" cy="13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i="1" lang="pt-BR">
                <a:latin typeface="Roboto"/>
                <a:ea typeface="Roboto"/>
                <a:cs typeface="Roboto"/>
                <a:sym typeface="Roboto"/>
              </a:rPr>
              <a:t>Restricted Functions </a:t>
            </a:r>
            <a:r>
              <a:rPr lang="pt-BR">
                <a:latin typeface="Roboto"/>
                <a:ea typeface="Roboto"/>
                <a:cs typeface="Roboto"/>
                <a:sym typeface="Roboto"/>
              </a:rPr>
              <a:t>(RF): O Programa faz uma chamada a uma função considerada ilegal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i="1" lang="pt-BR">
                <a:latin typeface="Roboto"/>
                <a:ea typeface="Roboto"/>
                <a:cs typeface="Roboto"/>
                <a:sym typeface="Roboto"/>
              </a:rPr>
              <a:t>Subimission Error </a:t>
            </a:r>
            <a:r>
              <a:rPr lang="pt-BR">
                <a:latin typeface="Roboto"/>
                <a:ea typeface="Roboto"/>
                <a:cs typeface="Roboto"/>
                <a:sym typeface="Roboto"/>
              </a:rPr>
              <a:t>(SE): O formulário de envio da submissão tem campos vazios ou incompletos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i="1" lang="pt-BR">
                <a:latin typeface="Roboto"/>
                <a:ea typeface="Roboto"/>
                <a:cs typeface="Roboto"/>
                <a:sym typeface="Roboto"/>
              </a:rPr>
              <a:t>Output Limit Exceeded </a:t>
            </a:r>
            <a:r>
              <a:rPr lang="pt-BR">
                <a:latin typeface="Roboto"/>
                <a:ea typeface="Roboto"/>
                <a:cs typeface="Roboto"/>
                <a:sym typeface="Roboto"/>
              </a:rPr>
              <a:t>(OLE): O programa tentou imprimir mais informações do que o permitido ( geralmente causado por laços infinitos)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 que é?</a:t>
            </a:r>
            <a:endParaRPr/>
          </a:p>
        </p:txBody>
      </p:sp>
      <p:sp>
        <p:nvSpPr>
          <p:cNvPr id="88" name="Google Shape;88;p16"/>
          <p:cNvSpPr txBox="1"/>
          <p:nvPr/>
        </p:nvSpPr>
        <p:spPr>
          <a:xfrm>
            <a:off x="333500" y="859400"/>
            <a:ext cx="8234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9" name="Google Shape;89;p16"/>
          <p:cNvSpPr txBox="1"/>
          <p:nvPr/>
        </p:nvSpPr>
        <p:spPr>
          <a:xfrm>
            <a:off x="115400" y="1259600"/>
            <a:ext cx="8670900" cy="15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b="1" lang="pt-BR">
                <a:latin typeface="Roboto"/>
                <a:ea typeface="Roboto"/>
                <a:cs typeface="Roboto"/>
                <a:sym typeface="Roboto"/>
              </a:rPr>
              <a:t>Programação Competitiva </a:t>
            </a:r>
            <a:r>
              <a:rPr lang="pt-BR">
                <a:latin typeface="Roboto"/>
                <a:ea typeface="Roboto"/>
                <a:cs typeface="Roboto"/>
                <a:sym typeface="Roboto"/>
              </a:rPr>
              <a:t>é um esporte da mente, envolvendo a participação de competidores que resolvem um conjunto de </a:t>
            </a:r>
            <a:r>
              <a:rPr b="1" lang="pt-BR">
                <a:latin typeface="Roboto"/>
                <a:ea typeface="Roboto"/>
                <a:cs typeface="Roboto"/>
                <a:sym typeface="Roboto"/>
              </a:rPr>
              <a:t>problemas</a:t>
            </a:r>
            <a:r>
              <a:rPr lang="pt-BR">
                <a:latin typeface="Roboto"/>
                <a:ea typeface="Roboto"/>
                <a:cs typeface="Roboto"/>
                <a:sym typeface="Roboto"/>
              </a:rPr>
              <a:t> por meio de programação e seguindo regras específicas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Os problemas são conhecidos,  já existem na literatura especializada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0" name="Google Shape;9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7450" y="16350"/>
            <a:ext cx="602700" cy="60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52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Referências</a:t>
            </a:r>
            <a:endParaRPr/>
          </a:p>
        </p:txBody>
      </p:sp>
      <p:pic>
        <p:nvPicPr>
          <p:cNvPr id="380" name="Google Shape;38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7450" y="16350"/>
            <a:ext cx="602700" cy="60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53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Referências</a:t>
            </a:r>
            <a:endParaRPr/>
          </a:p>
        </p:txBody>
      </p:sp>
      <p:pic>
        <p:nvPicPr>
          <p:cNvPr id="386" name="Google Shape;386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7450" y="16350"/>
            <a:ext cx="602700" cy="602700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53"/>
          <p:cNvSpPr txBox="1"/>
          <p:nvPr/>
        </p:nvSpPr>
        <p:spPr>
          <a:xfrm>
            <a:off x="205225" y="1154400"/>
            <a:ext cx="8624700" cy="19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Slides disponibilizados por meio do </a:t>
            </a:r>
            <a:r>
              <a:rPr lang="pt-BR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repositório </a:t>
            </a:r>
            <a:r>
              <a:rPr lang="pt-BR">
                <a:latin typeface="Roboto"/>
                <a:ea typeface="Roboto"/>
                <a:cs typeface="Roboto"/>
                <a:sym typeface="Roboto"/>
              </a:rPr>
              <a:t>do Prof. Edson Alves (Faculdade UnB Gama)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Slides utilizados pelo Prof. Vinícius Ruela Pereira Borges (CIC - UnB) para ministrar a disciplina Programação Competitiva na Universidade de Brasília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pt-BR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5"/>
              </a:rPr>
              <a:t>Site oficial da OBI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pt-BR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6"/>
              </a:rPr>
              <a:t>Site oficial da Maratona SBC de Programação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pt-BR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7"/>
              </a:rPr>
              <a:t>Site oficial do ICPC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7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Pra que serve?</a:t>
            </a:r>
            <a:endParaRPr/>
          </a:p>
        </p:txBody>
      </p:sp>
      <p:sp>
        <p:nvSpPr>
          <p:cNvPr id="96" name="Google Shape;96;p17"/>
          <p:cNvSpPr txBox="1"/>
          <p:nvPr/>
        </p:nvSpPr>
        <p:spPr>
          <a:xfrm>
            <a:off x="98150" y="1038950"/>
            <a:ext cx="8826600" cy="9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Formar profissionais capazes de produzir softwares de qualidade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Promover o trabalho em equipe ☺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7" name="Google Shape;9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7450" y="16350"/>
            <a:ext cx="602700" cy="60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Como funciona?</a:t>
            </a:r>
            <a:endParaRPr/>
          </a:p>
        </p:txBody>
      </p:sp>
      <p:sp>
        <p:nvSpPr>
          <p:cNvPr id="103" name="Google Shape;103;p18"/>
          <p:cNvSpPr txBox="1"/>
          <p:nvPr/>
        </p:nvSpPr>
        <p:spPr>
          <a:xfrm>
            <a:off x="98150" y="1038950"/>
            <a:ext cx="8826600" cy="9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São realizadas competições (também conhecidas como </a:t>
            </a:r>
            <a:r>
              <a:rPr i="1" lang="pt-BR">
                <a:latin typeface="Roboto"/>
                <a:ea typeface="Roboto"/>
                <a:cs typeface="Roboto"/>
                <a:sym typeface="Roboto"/>
              </a:rPr>
              <a:t>contests</a:t>
            </a:r>
            <a:r>
              <a:rPr lang="pt-BR">
                <a:latin typeface="Roboto"/>
                <a:ea typeface="Roboto"/>
                <a:cs typeface="Roboto"/>
                <a:sym typeface="Roboto"/>
              </a:rPr>
              <a:t>)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As competições podem ser </a:t>
            </a:r>
            <a:r>
              <a:rPr b="1" lang="pt-BR">
                <a:latin typeface="Roboto"/>
                <a:ea typeface="Roboto"/>
                <a:cs typeface="Roboto"/>
                <a:sym typeface="Roboto"/>
              </a:rPr>
              <a:t>presenciais</a:t>
            </a:r>
            <a:r>
              <a:rPr lang="pt-BR">
                <a:latin typeface="Roboto"/>
                <a:ea typeface="Roboto"/>
                <a:cs typeface="Roboto"/>
                <a:sym typeface="Roboto"/>
              </a:rPr>
              <a:t> ou </a:t>
            </a:r>
            <a:r>
              <a:rPr b="1" lang="pt-BR">
                <a:latin typeface="Roboto"/>
                <a:ea typeface="Roboto"/>
                <a:cs typeface="Roboto"/>
                <a:sym typeface="Roboto"/>
              </a:rPr>
              <a:t>online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4" name="Google Shape;10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4575" y="2291850"/>
            <a:ext cx="3785400" cy="252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15950" y="2571750"/>
            <a:ext cx="3785400" cy="2119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27450" y="16350"/>
            <a:ext cx="602700" cy="60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9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Como funciona?</a:t>
            </a:r>
            <a:endParaRPr/>
          </a:p>
        </p:txBody>
      </p:sp>
      <p:sp>
        <p:nvSpPr>
          <p:cNvPr id="112" name="Google Shape;112;p19"/>
          <p:cNvSpPr txBox="1"/>
          <p:nvPr/>
        </p:nvSpPr>
        <p:spPr>
          <a:xfrm>
            <a:off x="98150" y="1038950"/>
            <a:ext cx="8826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As competições podem ser </a:t>
            </a:r>
            <a:r>
              <a:rPr b="1" lang="pt-BR">
                <a:latin typeface="Roboto"/>
                <a:ea typeface="Roboto"/>
                <a:cs typeface="Roboto"/>
                <a:sym typeface="Roboto"/>
              </a:rPr>
              <a:t>individuais </a:t>
            </a:r>
            <a:r>
              <a:rPr lang="pt-BR">
                <a:latin typeface="Roboto"/>
                <a:ea typeface="Roboto"/>
                <a:cs typeface="Roboto"/>
                <a:sym typeface="Roboto"/>
              </a:rPr>
              <a:t>ou por</a:t>
            </a:r>
            <a:r>
              <a:rPr b="1" lang="pt-BR">
                <a:latin typeface="Roboto"/>
                <a:ea typeface="Roboto"/>
                <a:cs typeface="Roboto"/>
                <a:sym typeface="Roboto"/>
              </a:rPr>
              <a:t> equipes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3" name="Google Shape;11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3415" y="1985200"/>
            <a:ext cx="3837634" cy="2830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4675" y="1985200"/>
            <a:ext cx="3767752" cy="2830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27450" y="16350"/>
            <a:ext cx="602700" cy="60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0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Como funciona?</a:t>
            </a:r>
            <a:endParaRPr/>
          </a:p>
        </p:txBody>
      </p:sp>
      <p:sp>
        <p:nvSpPr>
          <p:cNvPr id="121" name="Google Shape;121;p20"/>
          <p:cNvSpPr txBox="1"/>
          <p:nvPr/>
        </p:nvSpPr>
        <p:spPr>
          <a:xfrm>
            <a:off x="98150" y="1038950"/>
            <a:ext cx="8826600" cy="26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Um conjunto de problemas é disponibilizado aos competidores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Problemas abrangem temas como: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spcBef>
                <a:spcPts val="100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Estruturas de dados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spcBef>
                <a:spcPts val="100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Matemática discreta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spcBef>
                <a:spcPts val="100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Paradigmas de Programação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spcBef>
                <a:spcPts val="100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entre outros…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2" name="Google Shape;12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7450" y="16350"/>
            <a:ext cx="602700" cy="60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1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Como funciona?</a:t>
            </a:r>
            <a:endParaRPr/>
          </a:p>
        </p:txBody>
      </p:sp>
      <p:sp>
        <p:nvSpPr>
          <p:cNvPr id="128" name="Google Shape;128;p21"/>
          <p:cNvSpPr txBox="1"/>
          <p:nvPr/>
        </p:nvSpPr>
        <p:spPr>
          <a:xfrm>
            <a:off x="98150" y="1038950"/>
            <a:ext cx="8826600" cy="26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Soluções são submetidas e julgadas por um juiz automático, que define a corretude da solução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Na maioria das competições as soluções são julgadas no momento em que são submetidas e os veredictos do juiz automático são retornados rapidamente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O competidor (ou a equipe)  que conseguir resolver o maior número de questões em um menor tempo é o vencedor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Soluções avaliadas como incorretas podem acrescentar alguma penalidade no tempo total de competição do competidor (ou sua equipe)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9" name="Google Shape;12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7450" y="16350"/>
            <a:ext cx="602700" cy="60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